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63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32203160-c429-42c5-846d-a61f7f0da2a1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www.e-sfera.hr/dodatni-digitalni-sadrzaji/32203160-c429-42c5-846d-a61f7f0da2a1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s://www.e-sfera.hr/dodatni-digitalni-sadrzaji/32203160-c429-42c5-846d-a61f7f0da2a1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2</a:t>
            </a:r>
            <a:r>
              <a:rPr lang="en-US" sz="2800" dirty="0"/>
              <a:t>: </a:t>
            </a:r>
            <a:r>
              <a:rPr lang="hr-HR" sz="2800" dirty="0" err="1"/>
              <a:t>Lesson</a:t>
            </a:r>
            <a:r>
              <a:rPr lang="hr-HR" sz="2800" dirty="0"/>
              <a:t> 2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Above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below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stairs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upotrijebiti past </a:t>
            </a:r>
            <a:r>
              <a:rPr lang="hr-HR" sz="2000" dirty="0" err="1">
                <a:solidFill>
                  <a:prstClr val="white"/>
                </a:solidFill>
                <a:latin typeface="Calibri" panose="020F0502020204030204"/>
              </a:rPr>
              <a:t>simple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u kratkom sastavu.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CB8CB-320F-4285-9635-5A5FEF842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0217" y="760305"/>
            <a:ext cx="2743200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Make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negative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didn’t</a:t>
            </a:r>
            <a:r>
              <a:rPr lang="hr-HR" dirty="0"/>
              <a:t>. </a:t>
            </a:r>
            <a:r>
              <a:rPr lang="hr-HR" i="1" dirty="0"/>
              <a:t>Napiši negaciju pomoću </a:t>
            </a:r>
            <a:r>
              <a:rPr lang="hr-HR" i="1" dirty="0" err="1"/>
              <a:t>didn’t</a:t>
            </a:r>
            <a:r>
              <a:rPr lang="hr-HR" i="1" dirty="0"/>
              <a:t>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1DF67C-0AFB-4EC2-81F0-AB9CB82D0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57" y="865231"/>
            <a:ext cx="7531879" cy="464974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C5B53E-05E6-43EC-A375-3E6ED8BBF7F1}"/>
              </a:ext>
            </a:extLst>
          </p:cNvPr>
          <p:cNvSpPr txBox="1"/>
          <p:nvPr/>
        </p:nvSpPr>
        <p:spPr>
          <a:xfrm>
            <a:off x="1225118" y="1473693"/>
            <a:ext cx="4190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Victorian children didn’t live the same way today’s children live.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6BC96-3C98-4B99-9800-FDAAC3A7D4F1}"/>
              </a:ext>
            </a:extLst>
          </p:cNvPr>
          <p:cNvSpPr txBox="1"/>
          <p:nvPr/>
        </p:nvSpPr>
        <p:spPr>
          <a:xfrm>
            <a:off x="1155576" y="2359154"/>
            <a:ext cx="41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Most of them didn’t go to school.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3DEDF0-4431-4B2B-8DB1-4FD1FD41A8A0}"/>
              </a:ext>
            </a:extLst>
          </p:cNvPr>
          <p:cNvSpPr txBox="1"/>
          <p:nvPr/>
        </p:nvSpPr>
        <p:spPr>
          <a:xfrm>
            <a:off x="1155574" y="3285376"/>
            <a:ext cx="4190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Many orphans didn’t find their families when they grew up.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F70E13-7F12-4E52-9B13-4A8AB2F75336}"/>
              </a:ext>
            </a:extLst>
          </p:cNvPr>
          <p:cNvSpPr txBox="1"/>
          <p:nvPr/>
        </p:nvSpPr>
        <p:spPr>
          <a:xfrm>
            <a:off x="1155575" y="4217004"/>
            <a:ext cx="4190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Poor children didn’t play with expensive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0EBA54-966E-4AD2-A925-40071CEC2F2D}"/>
              </a:ext>
            </a:extLst>
          </p:cNvPr>
          <p:cNvSpPr txBox="1"/>
          <p:nvPr/>
        </p:nvSpPr>
        <p:spPr>
          <a:xfrm>
            <a:off x="1155576" y="5061141"/>
            <a:ext cx="6754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Wealthy children didn’t jump and run freely in their expensive clothes.</a:t>
            </a:r>
          </a:p>
        </p:txBody>
      </p:sp>
    </p:spTree>
    <p:extLst>
      <p:ext uri="{BB962C8B-B14F-4D97-AF65-F5344CB8AC3E}">
        <p14:creationId xmlns:p14="http://schemas.microsoft.com/office/powerpoint/2010/main" val="200560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3533-300F-440D-896A-1516DCC7D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0205" y="508129"/>
            <a:ext cx="3480047" cy="4351338"/>
          </a:xfrm>
        </p:spPr>
        <p:txBody>
          <a:bodyPr/>
          <a:lstStyle/>
          <a:p>
            <a:r>
              <a:rPr lang="hr-HR" dirty="0"/>
              <a:t>Make </a:t>
            </a:r>
            <a:r>
              <a:rPr lang="hr-HR" dirty="0" err="1"/>
              <a:t>questions</a:t>
            </a:r>
            <a:r>
              <a:rPr lang="hr-HR" dirty="0"/>
              <a:t> </a:t>
            </a:r>
            <a:r>
              <a:rPr lang="hr-HR" dirty="0" err="1"/>
              <a:t>so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answers</a:t>
            </a:r>
            <a:r>
              <a:rPr lang="hr-HR" dirty="0"/>
              <a:t>. </a:t>
            </a:r>
            <a:r>
              <a:rPr lang="hr-HR" i="1" dirty="0"/>
              <a:t>Postavi pitanja tako da odgovaraju odgovorima.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079127-1CA0-42B6-93AA-8C3F797F8C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6" r="9584"/>
          <a:stretch/>
        </p:blipFill>
        <p:spPr>
          <a:xfrm>
            <a:off x="418042" y="402571"/>
            <a:ext cx="6657461" cy="282205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3780AE-8E01-4E13-A6A8-29A3AFD41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42" y="3429000"/>
            <a:ext cx="6755115" cy="296131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123B714-7649-4CB4-9F64-25AB8A3635CC}"/>
              </a:ext>
            </a:extLst>
          </p:cNvPr>
          <p:cNvSpPr txBox="1"/>
          <p:nvPr/>
        </p:nvSpPr>
        <p:spPr>
          <a:xfrm>
            <a:off x="1054963" y="1229637"/>
            <a:ext cx="3391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Did you have fun at school yesterday?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91388B-8FD1-4AB7-8C16-21E4016A01CC}"/>
              </a:ext>
            </a:extLst>
          </p:cNvPr>
          <p:cNvSpPr txBox="1"/>
          <p:nvPr/>
        </p:nvSpPr>
        <p:spPr>
          <a:xfrm>
            <a:off x="1054963" y="3409373"/>
            <a:ext cx="3916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Did you watch TV yesterday?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73185E-4E12-4645-9CB7-AC3E78E371D5}"/>
              </a:ext>
            </a:extLst>
          </p:cNvPr>
          <p:cNvSpPr txBox="1"/>
          <p:nvPr/>
        </p:nvSpPr>
        <p:spPr>
          <a:xfrm>
            <a:off x="1054962" y="3926978"/>
            <a:ext cx="411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What did you have for dinner last night?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8CC7DF-780A-456A-B223-A6E101C14FB8}"/>
              </a:ext>
            </a:extLst>
          </p:cNvPr>
          <p:cNvSpPr txBox="1"/>
          <p:nvPr/>
        </p:nvSpPr>
        <p:spPr>
          <a:xfrm>
            <a:off x="1054963" y="4484260"/>
            <a:ext cx="4182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What did you get for your last birthday?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9E72F9-DBC1-4766-B767-C992BF2AA754}"/>
              </a:ext>
            </a:extLst>
          </p:cNvPr>
          <p:cNvSpPr txBox="1"/>
          <p:nvPr/>
        </p:nvSpPr>
        <p:spPr>
          <a:xfrm>
            <a:off x="1038687" y="5010224"/>
            <a:ext cx="3820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When did you start learning English?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246688-F74B-469E-B471-3CB89CA71487}"/>
              </a:ext>
            </a:extLst>
          </p:cNvPr>
          <p:cNvSpPr txBox="1"/>
          <p:nvPr/>
        </p:nvSpPr>
        <p:spPr>
          <a:xfrm>
            <a:off x="1054963" y="5555942"/>
            <a:ext cx="4023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When did you last see your best friend?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56BAE3-26A1-4DDA-8EE8-A31BD53B842D}"/>
              </a:ext>
            </a:extLst>
          </p:cNvPr>
          <p:cNvSpPr txBox="1"/>
          <p:nvPr/>
        </p:nvSpPr>
        <p:spPr>
          <a:xfrm>
            <a:off x="1054963" y="2052354"/>
            <a:ext cx="3391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What games did you play when you were little?</a:t>
            </a:r>
          </a:p>
        </p:txBody>
      </p:sp>
    </p:spTree>
    <p:extLst>
      <p:ext uri="{BB962C8B-B14F-4D97-AF65-F5344CB8AC3E}">
        <p14:creationId xmlns:p14="http://schemas.microsoft.com/office/powerpoint/2010/main" val="408996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684ED-4A90-44CB-9C4D-F1511707D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9284" y="769182"/>
            <a:ext cx="3647983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?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/>
              <a:t>Dopuni tekst pravilnim oblikom glagola u zagradi. Upotrijebi </a:t>
            </a:r>
            <a:r>
              <a:rPr lang="hr-HR" i="1" dirty="0" err="1"/>
              <a:t>present</a:t>
            </a:r>
            <a:r>
              <a:rPr lang="hr-HR" i="1" dirty="0"/>
              <a:t> </a:t>
            </a:r>
            <a:r>
              <a:rPr lang="hr-HR" i="1" dirty="0" err="1"/>
              <a:t>simple</a:t>
            </a:r>
            <a:r>
              <a:rPr lang="hr-HR" i="1" dirty="0"/>
              <a:t> ili past </a:t>
            </a:r>
            <a:r>
              <a:rPr lang="hr-HR" i="1" dirty="0" err="1"/>
              <a:t>simple</a:t>
            </a:r>
            <a:r>
              <a:rPr lang="hr-HR" i="1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569EF8-4B2C-4887-8390-15F3C7E9F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70" y="360002"/>
            <a:ext cx="6686505" cy="599683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FAF22A-47BD-4E37-B631-3EB780B5ECB3}"/>
              </a:ext>
            </a:extLst>
          </p:cNvPr>
          <p:cNvSpPr txBox="1"/>
          <p:nvPr/>
        </p:nvSpPr>
        <p:spPr>
          <a:xfrm>
            <a:off x="2050742" y="1003177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travelled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1B1400-59A1-40D9-AAD5-8A1CD07FCD8A}"/>
              </a:ext>
            </a:extLst>
          </p:cNvPr>
          <p:cNvSpPr txBox="1"/>
          <p:nvPr/>
        </p:nvSpPr>
        <p:spPr>
          <a:xfrm>
            <a:off x="2831976" y="3966216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doesn’t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get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5B7335-0CE9-435B-B4AD-65A480193138}"/>
              </a:ext>
            </a:extLst>
          </p:cNvPr>
          <p:cNvSpPr txBox="1"/>
          <p:nvPr/>
        </p:nvSpPr>
        <p:spPr>
          <a:xfrm>
            <a:off x="1565060" y="4440311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warned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DD6F6A-701B-404D-8574-50C07CD71538}"/>
              </a:ext>
            </a:extLst>
          </p:cNvPr>
          <p:cNvSpPr txBox="1"/>
          <p:nvPr/>
        </p:nvSpPr>
        <p:spPr>
          <a:xfrm>
            <a:off x="3573262" y="4186457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decided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A45FEC-0C57-4E62-A3A9-EEB7CC149783}"/>
              </a:ext>
            </a:extLst>
          </p:cNvPr>
          <p:cNvSpPr txBox="1"/>
          <p:nvPr/>
        </p:nvSpPr>
        <p:spPr>
          <a:xfrm>
            <a:off x="1424128" y="4666231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listens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1B7BE3-73E0-4A88-B0A1-8B3006F7A0A9}"/>
              </a:ext>
            </a:extLst>
          </p:cNvPr>
          <p:cNvSpPr txBox="1"/>
          <p:nvPr/>
        </p:nvSpPr>
        <p:spPr>
          <a:xfrm>
            <a:off x="4723891" y="4440311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is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2520B-663D-4B87-8432-BA3E2CF85919}"/>
              </a:ext>
            </a:extLst>
          </p:cNvPr>
          <p:cNvSpPr txBox="1"/>
          <p:nvPr/>
        </p:nvSpPr>
        <p:spPr>
          <a:xfrm>
            <a:off x="4813916" y="4716798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listen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B09A15-81E4-465E-B550-F245FFD8DA89}"/>
              </a:ext>
            </a:extLst>
          </p:cNvPr>
          <p:cNvSpPr txBox="1"/>
          <p:nvPr/>
        </p:nvSpPr>
        <p:spPr>
          <a:xfrm>
            <a:off x="1280837" y="4928559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was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F990D9-EC25-49F9-8E49-B9DEA49F478E}"/>
              </a:ext>
            </a:extLst>
          </p:cNvPr>
          <p:cNvSpPr txBox="1"/>
          <p:nvPr/>
        </p:nvSpPr>
        <p:spPr>
          <a:xfrm>
            <a:off x="1040839" y="5198919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ran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F65761-37C7-4F76-BDC2-BEB5B49C4735}"/>
              </a:ext>
            </a:extLst>
          </p:cNvPr>
          <p:cNvSpPr txBox="1"/>
          <p:nvPr/>
        </p:nvSpPr>
        <p:spPr>
          <a:xfrm>
            <a:off x="3915051" y="4957752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couldn’t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4243B4-A7A7-45B3-B958-A5263C597232}"/>
              </a:ext>
            </a:extLst>
          </p:cNvPr>
          <p:cNvSpPr txBox="1"/>
          <p:nvPr/>
        </p:nvSpPr>
        <p:spPr>
          <a:xfrm>
            <a:off x="4519335" y="5218600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looked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D456A-2550-4270-9777-2F5BF1E721EE}"/>
              </a:ext>
            </a:extLst>
          </p:cNvPr>
          <p:cNvSpPr txBox="1"/>
          <p:nvPr/>
        </p:nvSpPr>
        <p:spPr>
          <a:xfrm>
            <a:off x="859286" y="5459766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see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C6A7CF-336D-498D-904C-16B35BBB75EA}"/>
              </a:ext>
            </a:extLst>
          </p:cNvPr>
          <p:cNvSpPr txBox="1"/>
          <p:nvPr/>
        </p:nvSpPr>
        <p:spPr>
          <a:xfrm>
            <a:off x="4039339" y="5459767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were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ABD114-02AA-40C2-A171-7EC841599B5E}"/>
              </a:ext>
            </a:extLst>
          </p:cNvPr>
          <p:cNvSpPr txBox="1"/>
          <p:nvPr/>
        </p:nvSpPr>
        <p:spPr>
          <a:xfrm>
            <a:off x="4813916" y="5700934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gets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9305DA-DAC6-4D77-85BB-E9D6F0599AFF}"/>
              </a:ext>
            </a:extLst>
          </p:cNvPr>
          <p:cNvSpPr txBox="1"/>
          <p:nvPr/>
        </p:nvSpPr>
        <p:spPr>
          <a:xfrm>
            <a:off x="1729667" y="5700934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found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E11C9-4DD3-4650-B2AD-D44E2CEA31A1}"/>
              </a:ext>
            </a:extLst>
          </p:cNvPr>
          <p:cNvSpPr txBox="1"/>
          <p:nvPr/>
        </p:nvSpPr>
        <p:spPr>
          <a:xfrm>
            <a:off x="859287" y="1997999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live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D6C888-E7F9-4732-8B35-A4E300BC125E}"/>
              </a:ext>
            </a:extLst>
          </p:cNvPr>
          <p:cNvSpPr txBox="1"/>
          <p:nvPr/>
        </p:nvSpPr>
        <p:spPr>
          <a:xfrm>
            <a:off x="1040839" y="2223919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7822DE-77F6-473C-9E39-2A74610DEC34}"/>
              </a:ext>
            </a:extLst>
          </p:cNvPr>
          <p:cNvSpPr txBox="1"/>
          <p:nvPr/>
        </p:nvSpPr>
        <p:spPr>
          <a:xfrm>
            <a:off x="1802697" y="2446393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stayed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A349D6-EB33-4C0A-BCFD-74D8A9BF289C}"/>
              </a:ext>
            </a:extLst>
          </p:cNvPr>
          <p:cNvSpPr txBox="1"/>
          <p:nvPr/>
        </p:nvSpPr>
        <p:spPr>
          <a:xfrm>
            <a:off x="1686758" y="2705313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spent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87F210-34C2-4296-850A-7B8442FF4C9F}"/>
              </a:ext>
            </a:extLst>
          </p:cNvPr>
          <p:cNvSpPr txBox="1"/>
          <p:nvPr/>
        </p:nvSpPr>
        <p:spPr>
          <a:xfrm>
            <a:off x="800841" y="3190605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went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38DAEF-51E5-4A21-A09B-60C378F16FD4}"/>
              </a:ext>
            </a:extLst>
          </p:cNvPr>
          <p:cNvSpPr txBox="1"/>
          <p:nvPr/>
        </p:nvSpPr>
        <p:spPr>
          <a:xfrm>
            <a:off x="952130" y="3449974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swam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BBA42D-5F40-4E93-8972-A74FFF84EB94}"/>
              </a:ext>
            </a:extLst>
          </p:cNvPr>
          <p:cNvSpPr txBox="1"/>
          <p:nvPr/>
        </p:nvSpPr>
        <p:spPr>
          <a:xfrm>
            <a:off x="1912028" y="3712302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isn’t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ECA4DB-3FE9-449F-BCBA-5CB5AE507001}"/>
              </a:ext>
            </a:extLst>
          </p:cNvPr>
          <p:cNvSpPr txBox="1"/>
          <p:nvPr/>
        </p:nvSpPr>
        <p:spPr>
          <a:xfrm>
            <a:off x="737451" y="3943773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sleeps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6B4900-D9AA-441A-B77E-3E4D8D2B180C}"/>
              </a:ext>
            </a:extLst>
          </p:cNvPr>
          <p:cNvSpPr txBox="1"/>
          <p:nvPr/>
        </p:nvSpPr>
        <p:spPr>
          <a:xfrm>
            <a:off x="1136342" y="1474828"/>
            <a:ext cx="1083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stay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LEARN MORE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https://www.e-sfera.hr/dodatni-digitalni-sadrzaji/32203160-c429-42c5-846d-a61f7f0da2a1/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B4994-9FC2-436E-9291-6D4BD3A77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873" y="529486"/>
            <a:ext cx="3885544" cy="4615114"/>
          </a:xfrm>
        </p:spPr>
        <p:txBody>
          <a:bodyPr>
            <a:normAutofit fontScale="85000" lnSpcReduction="20000"/>
          </a:bodyPr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34</a:t>
            </a:r>
          </a:p>
          <a:p>
            <a:r>
              <a:rPr lang="hr-HR" dirty="0" err="1"/>
              <a:t>Task</a:t>
            </a:r>
            <a:r>
              <a:rPr lang="hr-HR" dirty="0"/>
              <a:t> 1: Sarah Feldman </a:t>
            </a:r>
            <a:r>
              <a:rPr lang="hr-HR" dirty="0" err="1"/>
              <a:t>is</a:t>
            </a:r>
            <a:r>
              <a:rPr lang="hr-HR" dirty="0"/>
              <a:t> a </a:t>
            </a:r>
            <a:r>
              <a:rPr lang="hr-HR" dirty="0" err="1"/>
              <a:t>tour</a:t>
            </a:r>
            <a:r>
              <a:rPr lang="hr-HR" dirty="0"/>
              <a:t> </a:t>
            </a:r>
            <a:r>
              <a:rPr lang="hr-HR" dirty="0" err="1"/>
              <a:t>guide</a:t>
            </a:r>
            <a:r>
              <a:rPr lang="hr-HR" dirty="0"/>
              <a:t>. </a:t>
            </a:r>
            <a:r>
              <a:rPr lang="hr-HR" dirty="0" err="1"/>
              <a:t>She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expert</a:t>
            </a:r>
            <a:r>
              <a:rPr lang="hr-HR" dirty="0"/>
              <a:t> for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Victorian</a:t>
            </a:r>
            <a:r>
              <a:rPr lang="hr-HR" dirty="0"/>
              <a:t> period. </a:t>
            </a:r>
            <a:r>
              <a:rPr lang="hr-HR" dirty="0" err="1"/>
              <a:t>Listen</a:t>
            </a:r>
            <a:r>
              <a:rPr lang="hr-HR" dirty="0"/>
              <a:t>  to Sarah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number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pictures</a:t>
            </a:r>
            <a:r>
              <a:rPr lang="hr-HR" dirty="0"/>
              <a:t> (1-7)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order</a:t>
            </a:r>
            <a:r>
              <a:rPr lang="hr-HR" dirty="0"/>
              <a:t> as </a:t>
            </a: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 err="1"/>
              <a:t>appear</a:t>
            </a:r>
            <a:r>
              <a:rPr lang="hr-HR" dirty="0"/>
              <a:t>. </a:t>
            </a:r>
            <a:r>
              <a:rPr lang="hr-HR" i="1" dirty="0"/>
              <a:t>Sarah Feldman je turistički vodič. Ona je </a:t>
            </a:r>
            <a:r>
              <a:rPr lang="hr-HR" i="1" dirty="0" err="1"/>
              <a:t>stučnjakinja</a:t>
            </a:r>
            <a:r>
              <a:rPr lang="hr-HR" i="1" dirty="0"/>
              <a:t> za Viktorijanski period. Poslušaj tekst na e-sferi i poredaj slike (1-7).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https://www.e-sfera.hr/dodatni-digitalni-sadrzaji/32203160-c429-42c5-846d-a61f7f0da2a1/</a:t>
            </a: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FF6D46-8AB4-43F2-8D21-125F1D9AA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146AD-EC4B-4F4A-A73A-A96562507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256" y="1980995"/>
            <a:ext cx="5470040" cy="461511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0F9842-17AB-4D09-8AFF-CC88BEB1B152}"/>
              </a:ext>
            </a:extLst>
          </p:cNvPr>
          <p:cNvSpPr txBox="1"/>
          <p:nvPr/>
        </p:nvSpPr>
        <p:spPr>
          <a:xfrm>
            <a:off x="1855433" y="3107184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48D629-A4DC-42AC-B6F7-7F2614613AFE}"/>
              </a:ext>
            </a:extLst>
          </p:cNvPr>
          <p:cNvSpPr txBox="1"/>
          <p:nvPr/>
        </p:nvSpPr>
        <p:spPr>
          <a:xfrm>
            <a:off x="3643887" y="3611160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2DA1EC-A1A3-413C-BBBF-538618EC786E}"/>
              </a:ext>
            </a:extLst>
          </p:cNvPr>
          <p:cNvSpPr txBox="1"/>
          <p:nvPr/>
        </p:nvSpPr>
        <p:spPr>
          <a:xfrm>
            <a:off x="3956048" y="2187202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7143EE-B70A-4087-941A-EA4F856063FF}"/>
              </a:ext>
            </a:extLst>
          </p:cNvPr>
          <p:cNvSpPr txBox="1"/>
          <p:nvPr/>
        </p:nvSpPr>
        <p:spPr>
          <a:xfrm>
            <a:off x="5377871" y="3596935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AE4447-BCB4-4710-98B6-011F99727879}"/>
              </a:ext>
            </a:extLst>
          </p:cNvPr>
          <p:cNvSpPr txBox="1"/>
          <p:nvPr/>
        </p:nvSpPr>
        <p:spPr>
          <a:xfrm>
            <a:off x="4117759" y="5165324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1191D0-E7EB-4763-B6CE-61EBB050BCE0}"/>
              </a:ext>
            </a:extLst>
          </p:cNvPr>
          <p:cNvSpPr txBox="1"/>
          <p:nvPr/>
        </p:nvSpPr>
        <p:spPr>
          <a:xfrm>
            <a:off x="1855433" y="5144600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7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DAB4D4-F96D-4B39-87B0-C0D07961C2B3}"/>
              </a:ext>
            </a:extLst>
          </p:cNvPr>
          <p:cNvSpPr txBox="1"/>
          <p:nvPr/>
        </p:nvSpPr>
        <p:spPr>
          <a:xfrm>
            <a:off x="1840637" y="4646969"/>
            <a:ext cx="319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9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AC593-B341-4B27-88E3-3785EC586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1529" y="206698"/>
            <a:ext cx="3939745" cy="3663966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Listen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. Are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true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false</a:t>
            </a:r>
            <a:r>
              <a:rPr lang="hr-HR" dirty="0"/>
              <a:t>? </a:t>
            </a:r>
            <a:r>
              <a:rPr lang="hr-HR" i="1" dirty="0"/>
              <a:t>Ponovno poslušaj tekst. Jesu li rečenice točne ili netočne?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https://www.e-sfera.hr/dodatni-digitalni-sadrzaji/32203160-c429-42c5-846d-a61f7f0da2a1/</a:t>
            </a:r>
            <a:endParaRPr lang="hr-HR" dirty="0"/>
          </a:p>
          <a:p>
            <a:pPr marL="0" indent="0">
              <a:buNone/>
            </a:pPr>
            <a:endParaRPr lang="hr-HR" dirty="0"/>
          </a:p>
          <a:p>
            <a:r>
              <a:rPr lang="hr-HR" dirty="0" err="1"/>
              <a:t>Task</a:t>
            </a:r>
            <a:r>
              <a:rPr lang="hr-HR" dirty="0"/>
              <a:t> 3: Make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false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 </a:t>
            </a:r>
            <a:r>
              <a:rPr lang="hr-HR" dirty="0" err="1"/>
              <a:t>true</a:t>
            </a:r>
            <a:r>
              <a:rPr lang="hr-HR" dirty="0"/>
              <a:t>. </a:t>
            </a:r>
            <a:r>
              <a:rPr lang="hr-HR" i="1" dirty="0"/>
              <a:t>Ispravi netočne rečenice u 2. zadatku.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438214-AE75-426A-9692-B509CD6F6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257800" cy="68738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9458C6-8F54-4B83-8B59-624BE70F3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267" y="1573246"/>
            <a:ext cx="6484091" cy="344642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8E9268-9DF5-4934-8A7F-D47554298444}"/>
              </a:ext>
            </a:extLst>
          </p:cNvPr>
          <p:cNvSpPr txBox="1"/>
          <p:nvPr/>
        </p:nvSpPr>
        <p:spPr>
          <a:xfrm>
            <a:off x="4287915" y="1953088"/>
            <a:ext cx="33735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T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T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T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  <a:p>
            <a:r>
              <a:rPr lang="hr-HR" sz="1400" i="1" dirty="0">
                <a:solidFill>
                  <a:srgbClr val="FF0000"/>
                </a:solidFill>
              </a:rPr>
              <a:t>T</a:t>
            </a:r>
          </a:p>
          <a:p>
            <a:endParaRPr lang="hr-HR" sz="1400" i="1" dirty="0">
              <a:solidFill>
                <a:srgbClr val="FF0000"/>
              </a:solidFill>
            </a:endParaRPr>
          </a:p>
          <a:p>
            <a:r>
              <a:rPr lang="hr-HR" sz="14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FD648C-F988-4EB8-B683-BE4B5BF0F6DA}"/>
              </a:ext>
            </a:extLst>
          </p:cNvPr>
          <p:cNvSpPr txBox="1"/>
          <p:nvPr/>
        </p:nvSpPr>
        <p:spPr>
          <a:xfrm>
            <a:off x="7361529" y="3720088"/>
            <a:ext cx="4491359" cy="23034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The family redecorated the house in the 19th century.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The children didn’t play in the drawing room, too.	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The pineapple symbolized wealth and luxury.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Ladies never did their hair by themselves.</a:t>
            </a:r>
            <a:endParaRPr lang="hr-HR" i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They weren’t free for the holidays.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AF39D-6EAA-47F0-BC4A-D50EF94F4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3121" y="320675"/>
            <a:ext cx="5513554" cy="1603375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Put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order</a:t>
            </a:r>
            <a:r>
              <a:rPr lang="hr-HR" dirty="0"/>
              <a:t>. </a:t>
            </a:r>
            <a:r>
              <a:rPr lang="hr-HR" i="1" dirty="0"/>
              <a:t>Pravilno poredaj riječi u rečenici. 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76A5B-18B7-490C-8C71-C22786EF2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C414EE-2D45-4946-8C03-C8D191DD0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575" y="1669915"/>
            <a:ext cx="8275617" cy="435133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DE3CA3-5983-4821-ACBE-C57E53B48967}"/>
              </a:ext>
            </a:extLst>
          </p:cNvPr>
          <p:cNvSpPr txBox="1"/>
          <p:nvPr/>
        </p:nvSpPr>
        <p:spPr>
          <a:xfrm>
            <a:off x="2787588" y="2663301"/>
            <a:ext cx="5051395" cy="392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 the Victorians love a grand entrance?</a:t>
            </a:r>
            <a:endParaRPr lang="en-US" sz="18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45296-C9DB-42F2-8E02-5B34D1C20F40}"/>
              </a:ext>
            </a:extLst>
          </p:cNvPr>
          <p:cNvSpPr txBox="1"/>
          <p:nvPr/>
        </p:nvSpPr>
        <p:spPr>
          <a:xfrm>
            <a:off x="2721158" y="3345526"/>
            <a:ext cx="5051395" cy="392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did they do in the drawing room?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54C96-91AD-4504-8B0C-1C9F365585F1}"/>
              </a:ext>
            </a:extLst>
          </p:cNvPr>
          <p:cNvSpPr txBox="1"/>
          <p:nvPr/>
        </p:nvSpPr>
        <p:spPr>
          <a:xfrm>
            <a:off x="2721157" y="4012541"/>
            <a:ext cx="5051395" cy="392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were they crazy about?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66BBE4-918F-421B-97CC-CAC330BDA42E}"/>
              </a:ext>
            </a:extLst>
          </p:cNvPr>
          <p:cNvSpPr txBox="1"/>
          <p:nvPr/>
        </p:nvSpPr>
        <p:spPr>
          <a:xfrm>
            <a:off x="2721155" y="5398931"/>
            <a:ext cx="5051395" cy="392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kind of cookware did the cooks use?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07A009-4C58-4787-978F-C8CD99F455D6}"/>
              </a:ext>
            </a:extLst>
          </p:cNvPr>
          <p:cNvSpPr txBox="1"/>
          <p:nvPr/>
        </p:nvSpPr>
        <p:spPr>
          <a:xfrm>
            <a:off x="2721156" y="4714134"/>
            <a:ext cx="5051395" cy="392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did the ladies wear?</a:t>
            </a:r>
          </a:p>
        </p:txBody>
      </p:sp>
    </p:spTree>
    <p:extLst>
      <p:ext uri="{BB962C8B-B14F-4D97-AF65-F5344CB8AC3E}">
        <p14:creationId xmlns:p14="http://schemas.microsoft.com/office/powerpoint/2010/main" val="165656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78919-36F3-414C-8B6B-CFD230755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522" y="523783"/>
            <a:ext cx="7989903" cy="5653180"/>
          </a:xfrm>
        </p:spPr>
        <p:txBody>
          <a:bodyPr/>
          <a:lstStyle/>
          <a:p>
            <a:r>
              <a:rPr lang="hr-HR" dirty="0"/>
              <a:t>Zapiši u bilježnicu:</a:t>
            </a:r>
          </a:p>
          <a:p>
            <a:endParaRPr lang="hr-HR" dirty="0"/>
          </a:p>
          <a:p>
            <a:pPr marL="0" indent="0" algn="ctr">
              <a:buNone/>
            </a:pPr>
            <a:r>
              <a:rPr lang="hr-HR" dirty="0"/>
              <a:t>Past </a:t>
            </a:r>
            <a:r>
              <a:rPr lang="hr-HR" dirty="0" err="1"/>
              <a:t>simple</a:t>
            </a:r>
            <a:endParaRPr lang="hr-HR" dirty="0"/>
          </a:p>
          <a:p>
            <a:pPr marL="0" indent="0">
              <a:buNone/>
            </a:pPr>
            <a:r>
              <a:rPr lang="hr-HR" dirty="0" err="1"/>
              <a:t>We</a:t>
            </a:r>
            <a:r>
              <a:rPr lang="hr-HR" dirty="0"/>
              <a:t> use past </a:t>
            </a:r>
            <a:r>
              <a:rPr lang="hr-HR" dirty="0" err="1"/>
              <a:t>simple</a:t>
            </a:r>
            <a:r>
              <a:rPr lang="hr-HR" dirty="0"/>
              <a:t> to talk </a:t>
            </a:r>
            <a:r>
              <a:rPr lang="hr-HR" dirty="0" err="1"/>
              <a:t>about</a:t>
            </a:r>
            <a:r>
              <a:rPr lang="hr-HR" dirty="0"/>
              <a:t> past </a:t>
            </a:r>
            <a:r>
              <a:rPr lang="hr-HR" dirty="0" err="1"/>
              <a:t>events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 err="1"/>
              <a:t>Form</a:t>
            </a:r>
            <a:r>
              <a:rPr lang="hr-HR" dirty="0"/>
              <a:t>: </a:t>
            </a:r>
            <a:r>
              <a:rPr lang="hr-HR" dirty="0" err="1">
                <a:solidFill>
                  <a:srgbClr val="FF0000"/>
                </a:solidFill>
              </a:rPr>
              <a:t>verb</a:t>
            </a:r>
            <a:r>
              <a:rPr lang="hr-HR" dirty="0">
                <a:solidFill>
                  <a:srgbClr val="FF0000"/>
                </a:solidFill>
              </a:rPr>
              <a:t> + d/</a:t>
            </a:r>
            <a:r>
              <a:rPr lang="hr-HR" dirty="0" err="1">
                <a:solidFill>
                  <a:srgbClr val="FF0000"/>
                </a:solidFill>
              </a:rPr>
              <a:t>ed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/>
              <a:t>(</a:t>
            </a:r>
            <a:r>
              <a:rPr lang="hr-HR" dirty="0" err="1"/>
              <a:t>regular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)</a:t>
            </a:r>
          </a:p>
          <a:p>
            <a:pPr marL="0" indent="0">
              <a:buNone/>
            </a:pPr>
            <a:r>
              <a:rPr lang="hr-HR" dirty="0" err="1"/>
              <a:t>Irregular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special</a:t>
            </a:r>
            <a:r>
              <a:rPr lang="hr-HR" dirty="0"/>
              <a:t> </a:t>
            </a:r>
            <a:r>
              <a:rPr lang="hr-HR" dirty="0" err="1"/>
              <a:t>forms</a:t>
            </a:r>
            <a:r>
              <a:rPr lang="hr-HR" dirty="0"/>
              <a:t> (make – </a:t>
            </a:r>
            <a:r>
              <a:rPr lang="hr-HR" dirty="0" err="1"/>
              <a:t>made</a:t>
            </a:r>
            <a:r>
              <a:rPr lang="hr-HR" dirty="0"/>
              <a:t>).</a:t>
            </a:r>
          </a:p>
          <a:p>
            <a:pPr marL="0" indent="0">
              <a:buNone/>
            </a:pPr>
            <a:r>
              <a:rPr lang="hr-HR" i="1" dirty="0"/>
              <a:t>I </a:t>
            </a:r>
            <a:r>
              <a:rPr lang="hr-HR" i="1" dirty="0" err="1">
                <a:solidFill>
                  <a:srgbClr val="FF0000"/>
                </a:solidFill>
              </a:rPr>
              <a:t>made</a:t>
            </a:r>
            <a:r>
              <a:rPr lang="hr-HR" i="1" dirty="0"/>
              <a:t> </a:t>
            </a:r>
            <a:r>
              <a:rPr lang="hr-HR" i="1" dirty="0" err="1"/>
              <a:t>pancakes</a:t>
            </a:r>
            <a:r>
              <a:rPr lang="hr-HR" i="1" dirty="0"/>
              <a:t> </a:t>
            </a:r>
            <a:r>
              <a:rPr lang="hr-HR" i="1" dirty="0" err="1"/>
              <a:t>yesterday</a:t>
            </a:r>
            <a:r>
              <a:rPr lang="hr-HR" i="1" dirty="0"/>
              <a:t>.</a:t>
            </a:r>
          </a:p>
          <a:p>
            <a:pPr marL="0" indent="0">
              <a:buNone/>
            </a:pPr>
            <a:r>
              <a:rPr lang="hr-HR" i="1" dirty="0"/>
              <a:t>I </a:t>
            </a:r>
            <a:r>
              <a:rPr lang="hr-HR" i="1" dirty="0" err="1">
                <a:solidFill>
                  <a:srgbClr val="FF0000"/>
                </a:solidFill>
              </a:rPr>
              <a:t>didn’t</a:t>
            </a:r>
            <a:r>
              <a:rPr lang="hr-HR" i="1" dirty="0">
                <a:solidFill>
                  <a:srgbClr val="FF0000"/>
                </a:solidFill>
              </a:rPr>
              <a:t> make </a:t>
            </a:r>
            <a:r>
              <a:rPr lang="hr-HR" i="1" dirty="0" err="1"/>
              <a:t>pancakes</a:t>
            </a:r>
            <a:r>
              <a:rPr lang="hr-HR" i="1" dirty="0"/>
              <a:t> </a:t>
            </a:r>
            <a:r>
              <a:rPr lang="hr-HR" i="1" dirty="0" err="1"/>
              <a:t>yesterday</a:t>
            </a:r>
            <a:r>
              <a:rPr lang="hr-HR" i="1" dirty="0"/>
              <a:t>. </a:t>
            </a:r>
          </a:p>
          <a:p>
            <a:pPr marL="0" indent="0">
              <a:buNone/>
            </a:pPr>
            <a:r>
              <a:rPr lang="hr-HR" i="1" dirty="0" err="1"/>
              <a:t>What</a:t>
            </a:r>
            <a:r>
              <a:rPr lang="hr-HR" i="1" dirty="0"/>
              <a:t> </a:t>
            </a:r>
            <a:r>
              <a:rPr lang="hr-HR" i="1" dirty="0" err="1">
                <a:solidFill>
                  <a:srgbClr val="FF0000"/>
                </a:solidFill>
              </a:rPr>
              <a:t>did</a:t>
            </a:r>
            <a:r>
              <a:rPr lang="hr-HR" i="1" dirty="0"/>
              <a:t> </a:t>
            </a:r>
            <a:r>
              <a:rPr lang="hr-HR" i="1" dirty="0" err="1"/>
              <a:t>you</a:t>
            </a:r>
            <a:r>
              <a:rPr lang="hr-HR" i="1" dirty="0"/>
              <a:t> </a:t>
            </a:r>
            <a:r>
              <a:rPr lang="hr-HR" i="1" dirty="0">
                <a:solidFill>
                  <a:srgbClr val="FF0000"/>
                </a:solidFill>
              </a:rPr>
              <a:t>make</a:t>
            </a:r>
            <a:r>
              <a:rPr lang="hr-HR" i="1" dirty="0"/>
              <a:t> </a:t>
            </a:r>
            <a:r>
              <a:rPr lang="hr-HR" i="1" dirty="0" err="1"/>
              <a:t>yesterday</a:t>
            </a:r>
            <a:r>
              <a:rPr lang="hr-HR" i="1" dirty="0"/>
              <a:t>?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121761-91A1-48E9-908E-74246A52F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338" y="2270735"/>
            <a:ext cx="2818117" cy="377287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9446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7EADA-C8E5-4955-AEDC-EC2CF1A02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829" y="359720"/>
            <a:ext cx="5734976" cy="2879541"/>
          </a:xfrm>
        </p:spPr>
        <p:txBody>
          <a:bodyPr>
            <a:normAutofit fontScale="77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Write</a:t>
            </a:r>
            <a:r>
              <a:rPr lang="hr-HR" dirty="0"/>
              <a:t> a </a:t>
            </a:r>
            <a:r>
              <a:rPr lang="hr-HR" dirty="0" err="1"/>
              <a:t>paragraph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one </a:t>
            </a:r>
            <a:r>
              <a:rPr lang="hr-HR" dirty="0" err="1"/>
              <a:t>day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life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a </a:t>
            </a:r>
            <a:r>
              <a:rPr lang="hr-HR" dirty="0" err="1"/>
              <a:t>Victorian</a:t>
            </a:r>
            <a:r>
              <a:rPr lang="hr-HR" dirty="0"/>
              <a:t> </a:t>
            </a:r>
            <a:r>
              <a:rPr lang="hr-HR" dirty="0" err="1"/>
              <a:t>person</a:t>
            </a:r>
            <a:r>
              <a:rPr lang="hr-HR" dirty="0"/>
              <a:t>.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imaginary</a:t>
            </a:r>
            <a:r>
              <a:rPr lang="hr-HR" dirty="0"/>
              <a:t> </a:t>
            </a:r>
            <a:r>
              <a:rPr lang="hr-HR" dirty="0" err="1"/>
              <a:t>character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be</a:t>
            </a:r>
            <a:r>
              <a:rPr lang="hr-HR" dirty="0"/>
              <a:t> a </a:t>
            </a:r>
            <a:r>
              <a:rPr lang="hr-HR" dirty="0" err="1"/>
              <a:t>servant</a:t>
            </a:r>
            <a:r>
              <a:rPr lang="hr-HR" dirty="0"/>
              <a:t>,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upper-class</a:t>
            </a:r>
            <a:r>
              <a:rPr lang="hr-HR" dirty="0"/>
              <a:t> gentleman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upper-class</a:t>
            </a:r>
            <a:r>
              <a:rPr lang="hr-HR" dirty="0"/>
              <a:t> lady. </a:t>
            </a:r>
            <a:r>
              <a:rPr lang="hr-HR" dirty="0" err="1"/>
              <a:t>Describe</a:t>
            </a:r>
            <a:r>
              <a:rPr lang="hr-HR" dirty="0"/>
              <a:t>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daily</a:t>
            </a:r>
            <a:r>
              <a:rPr lang="hr-HR" dirty="0"/>
              <a:t> </a:t>
            </a:r>
            <a:r>
              <a:rPr lang="hr-HR" dirty="0" err="1"/>
              <a:t>routine</a:t>
            </a:r>
            <a:r>
              <a:rPr lang="hr-HR" dirty="0"/>
              <a:t>. Use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. </a:t>
            </a:r>
            <a:r>
              <a:rPr lang="hr-HR" i="1" dirty="0"/>
              <a:t>Napiši sastav o jednom danu u životu osobe u viktorijansko doba. Tvoj zamišljeni lik može biti, primjerice, otmjena dama, gospodin ili sluga. Opiši njihovu dnevnu rutinu od jutra do navečer. Upotrijebi past </a:t>
            </a:r>
            <a:r>
              <a:rPr lang="hr-HR" i="1" dirty="0" err="1"/>
              <a:t>simple</a:t>
            </a:r>
            <a:r>
              <a:rPr lang="hr-HR" i="1" dirty="0"/>
              <a:t>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CDB664-5F71-46A2-A7EB-46CA7A1B7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92B7B-E947-41F9-8AEA-6471F7FCD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597" y="3618739"/>
            <a:ext cx="7903009" cy="238280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7641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69F7B-600E-4765-A3C5-C858E8432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6131" y="715917"/>
            <a:ext cx="3373515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29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number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clothing</a:t>
            </a:r>
            <a:r>
              <a:rPr lang="hr-HR" dirty="0"/>
              <a:t> </a:t>
            </a:r>
            <a:r>
              <a:rPr lang="hr-HR" dirty="0" err="1"/>
              <a:t>item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picture</a:t>
            </a:r>
            <a:r>
              <a:rPr lang="hr-HR" dirty="0"/>
              <a:t>. </a:t>
            </a:r>
            <a:r>
              <a:rPr lang="hr-HR" i="1" dirty="0"/>
              <a:t>Napiši broj odjevnog predmeta sa slike.</a:t>
            </a:r>
            <a:endParaRPr lang="hr-HR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1F6D55-CE92-4AFE-B005-4783EE5F1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584632"/>
            <a:ext cx="6069742" cy="568873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D2EDA4-A063-4289-A97A-827A1612ACA2}"/>
              </a:ext>
            </a:extLst>
          </p:cNvPr>
          <p:cNvSpPr txBox="1"/>
          <p:nvPr/>
        </p:nvSpPr>
        <p:spPr>
          <a:xfrm>
            <a:off x="4829451" y="1785892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AB2BE8-5F85-47CC-80AB-F7C6F677413B}"/>
              </a:ext>
            </a:extLst>
          </p:cNvPr>
          <p:cNvSpPr txBox="1"/>
          <p:nvPr/>
        </p:nvSpPr>
        <p:spPr>
          <a:xfrm>
            <a:off x="3454893" y="1785892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11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024926-C8FA-418B-B52F-D24ED9FF7C0F}"/>
              </a:ext>
            </a:extLst>
          </p:cNvPr>
          <p:cNvSpPr txBox="1"/>
          <p:nvPr/>
        </p:nvSpPr>
        <p:spPr>
          <a:xfrm>
            <a:off x="6288346" y="1785892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B76669-3702-4B09-B867-A2920DA842CF}"/>
              </a:ext>
            </a:extLst>
          </p:cNvPr>
          <p:cNvSpPr txBox="1"/>
          <p:nvPr/>
        </p:nvSpPr>
        <p:spPr>
          <a:xfrm>
            <a:off x="2446538" y="2082741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953210-471A-4A36-8F53-398722827FAF}"/>
              </a:ext>
            </a:extLst>
          </p:cNvPr>
          <p:cNvSpPr txBox="1"/>
          <p:nvPr/>
        </p:nvSpPr>
        <p:spPr>
          <a:xfrm>
            <a:off x="3476899" y="2078163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10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88B1C6-9281-44FA-8E4E-6F4461FC7E0E}"/>
              </a:ext>
            </a:extLst>
          </p:cNvPr>
          <p:cNvSpPr txBox="1"/>
          <p:nvPr/>
        </p:nvSpPr>
        <p:spPr>
          <a:xfrm>
            <a:off x="4855703" y="2078163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E2B105-3F54-4329-BB63-D39E6F4AC4D1}"/>
              </a:ext>
            </a:extLst>
          </p:cNvPr>
          <p:cNvSpPr txBox="1"/>
          <p:nvPr/>
        </p:nvSpPr>
        <p:spPr>
          <a:xfrm>
            <a:off x="2464481" y="2334827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7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B1B6CF-097F-467E-AF29-F3ECBA2E5957}"/>
              </a:ext>
            </a:extLst>
          </p:cNvPr>
          <p:cNvSpPr txBox="1"/>
          <p:nvPr/>
        </p:nvSpPr>
        <p:spPr>
          <a:xfrm>
            <a:off x="3551808" y="2334827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5C4141-426E-4689-903F-5603B59A5E0D}"/>
              </a:ext>
            </a:extLst>
          </p:cNvPr>
          <p:cNvSpPr txBox="1"/>
          <p:nvPr/>
        </p:nvSpPr>
        <p:spPr>
          <a:xfrm>
            <a:off x="4844250" y="2334827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D6CE25-7BD3-4E2A-B1FA-A552EE72F8C5}"/>
              </a:ext>
            </a:extLst>
          </p:cNvPr>
          <p:cNvSpPr txBox="1"/>
          <p:nvPr/>
        </p:nvSpPr>
        <p:spPr>
          <a:xfrm>
            <a:off x="6262094" y="2067391"/>
            <a:ext cx="426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3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31218-8AC7-4CA8-ABA0-A80FD2A8D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4404" y="387443"/>
            <a:ext cx="2529396" cy="2684231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/>
              <a:t>Dovrši rečenice.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038855-0203-4234-96C0-CEA4BD5C4E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94"/>
          <a:stretch/>
        </p:blipFill>
        <p:spPr>
          <a:xfrm>
            <a:off x="838200" y="528848"/>
            <a:ext cx="7592243" cy="244385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1C9535-97DD-46F9-B35F-80C09BEFC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397656"/>
            <a:ext cx="9582072" cy="241250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3437AA-67C8-4A04-9D61-4A1AB4AC9C49}"/>
              </a:ext>
            </a:extLst>
          </p:cNvPr>
          <p:cNvSpPr txBox="1"/>
          <p:nvPr/>
        </p:nvSpPr>
        <p:spPr>
          <a:xfrm>
            <a:off x="4527612" y="2193339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lace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804ACD-B00F-4CD5-81DB-A78735A8E438}"/>
              </a:ext>
            </a:extLst>
          </p:cNvPr>
          <p:cNvSpPr txBox="1"/>
          <p:nvPr/>
        </p:nvSpPr>
        <p:spPr>
          <a:xfrm>
            <a:off x="7646249" y="4838476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cookware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4FECF2-D468-4056-9BDA-C61FC6E9F675}"/>
              </a:ext>
            </a:extLst>
          </p:cNvPr>
          <p:cNvSpPr txBox="1"/>
          <p:nvPr/>
        </p:nvSpPr>
        <p:spPr>
          <a:xfrm>
            <a:off x="3895818" y="4481837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maintain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2C61E5-8209-4A87-A0E0-CE6D4C58C7C1}"/>
              </a:ext>
            </a:extLst>
          </p:cNvPr>
          <p:cNvSpPr txBox="1"/>
          <p:nvPr/>
        </p:nvSpPr>
        <p:spPr>
          <a:xfrm>
            <a:off x="3895818" y="3429000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redecorate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204C19-E4BF-4A16-8757-C87FC4CA07E7}"/>
              </a:ext>
            </a:extLst>
          </p:cNvPr>
          <p:cNvSpPr txBox="1"/>
          <p:nvPr/>
        </p:nvSpPr>
        <p:spPr>
          <a:xfrm>
            <a:off x="5311806" y="4123144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formal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AA35FB-8D23-4F26-953D-CD047550538E}"/>
              </a:ext>
            </a:extLst>
          </p:cNvPr>
          <p:cNvSpPr txBox="1"/>
          <p:nvPr/>
        </p:nvSpPr>
        <p:spPr>
          <a:xfrm>
            <a:off x="3895818" y="5217964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antique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88A84D-E511-41B8-B437-F97A35CDC1B5}"/>
              </a:ext>
            </a:extLst>
          </p:cNvPr>
          <p:cNvSpPr txBox="1"/>
          <p:nvPr/>
        </p:nvSpPr>
        <p:spPr>
          <a:xfrm>
            <a:off x="4527612" y="2512258"/>
            <a:ext cx="156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entrance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0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4FF96-8EA8-4BF5-B296-CD10B2EC5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1820" y="547241"/>
            <a:ext cx="5317726" cy="2071672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</a:t>
            </a:r>
            <a:r>
              <a:rPr lang="hr-HR" dirty="0" err="1"/>
              <a:t>Complete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past </a:t>
            </a:r>
            <a:r>
              <a:rPr lang="hr-HR" dirty="0" err="1"/>
              <a:t>simple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verbs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brackets</a:t>
            </a:r>
            <a:r>
              <a:rPr lang="hr-HR" dirty="0"/>
              <a:t>. </a:t>
            </a:r>
            <a:r>
              <a:rPr lang="hr-HR" i="1" dirty="0"/>
              <a:t>Dovrši rečenice pravilnim oblikom glagola u zagradi. Upotrijebi past </a:t>
            </a:r>
            <a:r>
              <a:rPr lang="hr-HR" i="1" dirty="0" err="1"/>
              <a:t>simple</a:t>
            </a:r>
            <a:r>
              <a:rPr lang="hr-HR" i="1" dirty="0"/>
              <a:t>.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3198CD-AEFA-41B4-A480-2C073DC89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185"/>
            <a:ext cx="5972175" cy="652147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C6AD75-CA1C-4F25-BE39-535182EE7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496" y="3504759"/>
            <a:ext cx="6149264" cy="189026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11FC6D-0AB7-4F90-9484-8504C27F85AD}"/>
              </a:ext>
            </a:extLst>
          </p:cNvPr>
          <p:cNvSpPr txBox="1"/>
          <p:nvPr/>
        </p:nvSpPr>
        <p:spPr>
          <a:xfrm>
            <a:off x="3098306" y="88776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43F7EA-49E1-4860-B5F3-D529321EFC6B}"/>
              </a:ext>
            </a:extLst>
          </p:cNvPr>
          <p:cNvSpPr txBox="1"/>
          <p:nvPr/>
        </p:nvSpPr>
        <p:spPr>
          <a:xfrm>
            <a:off x="3035422" y="111636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had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8F1908-A0AD-40E4-AA92-C6A45E924093}"/>
              </a:ext>
            </a:extLst>
          </p:cNvPr>
          <p:cNvSpPr txBox="1"/>
          <p:nvPr/>
        </p:nvSpPr>
        <p:spPr>
          <a:xfrm>
            <a:off x="2889449" y="1577166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had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A96456-D56C-4616-BEFB-115CC4DCF067}"/>
              </a:ext>
            </a:extLst>
          </p:cNvPr>
          <p:cNvSpPr txBox="1"/>
          <p:nvPr/>
        </p:nvSpPr>
        <p:spPr>
          <a:xfrm>
            <a:off x="489748" y="1583077"/>
            <a:ext cx="1072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go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8A372B-8B2E-4082-BFCF-AD51AC96807F}"/>
              </a:ext>
            </a:extLst>
          </p:cNvPr>
          <p:cNvSpPr txBox="1"/>
          <p:nvPr/>
        </p:nvSpPr>
        <p:spPr>
          <a:xfrm>
            <a:off x="571637" y="1081578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know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B7495F-1FED-4057-9C7D-8E3907206A08}"/>
              </a:ext>
            </a:extLst>
          </p:cNvPr>
          <p:cNvSpPr txBox="1"/>
          <p:nvPr/>
        </p:nvSpPr>
        <p:spPr>
          <a:xfrm>
            <a:off x="571636" y="2937164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swept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548FA4-1A8C-4082-B0A8-34CE53B2E50A}"/>
              </a:ext>
            </a:extLst>
          </p:cNvPr>
          <p:cNvSpPr txBox="1"/>
          <p:nvPr/>
        </p:nvSpPr>
        <p:spPr>
          <a:xfrm>
            <a:off x="2285258" y="2713236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helped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43A84F-5953-4CCD-A0DC-4F86EBDCC00B}"/>
              </a:ext>
            </a:extLst>
          </p:cNvPr>
          <p:cNvSpPr txBox="1"/>
          <p:nvPr/>
        </p:nvSpPr>
        <p:spPr>
          <a:xfrm>
            <a:off x="944498" y="2530470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worked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AB688A-2806-46CF-B40B-40D70911126E}"/>
              </a:ext>
            </a:extLst>
          </p:cNvPr>
          <p:cNvSpPr txBox="1"/>
          <p:nvPr/>
        </p:nvSpPr>
        <p:spPr>
          <a:xfrm>
            <a:off x="571636" y="2281290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have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99F42C-3A1B-4F86-A2F8-C28A87504491}"/>
              </a:ext>
            </a:extLst>
          </p:cNvPr>
          <p:cNvSpPr txBox="1"/>
          <p:nvPr/>
        </p:nvSpPr>
        <p:spPr>
          <a:xfrm>
            <a:off x="8431854" y="4005749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got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700EBE-F30C-42D6-ACF5-2E91DDFE9C5D}"/>
              </a:ext>
            </a:extLst>
          </p:cNvPr>
          <p:cNvSpPr txBox="1"/>
          <p:nvPr/>
        </p:nvSpPr>
        <p:spPr>
          <a:xfrm>
            <a:off x="8666084" y="3755254"/>
            <a:ext cx="873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expected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3D1FA9E-942B-4E4F-8531-DF216C01380D}"/>
              </a:ext>
            </a:extLst>
          </p:cNvPr>
          <p:cNvSpPr txBox="1"/>
          <p:nvPr/>
        </p:nvSpPr>
        <p:spPr>
          <a:xfrm>
            <a:off x="2365157" y="202383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560F34-F51F-42B9-9DB1-40370C2DA425}"/>
              </a:ext>
            </a:extLst>
          </p:cNvPr>
          <p:cNvSpPr txBox="1"/>
          <p:nvPr/>
        </p:nvSpPr>
        <p:spPr>
          <a:xfrm>
            <a:off x="2365157" y="3196982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50FCB2-8CD4-4F8C-8F5D-F9A76A2DDC87}"/>
              </a:ext>
            </a:extLst>
          </p:cNvPr>
          <p:cNvSpPr txBox="1"/>
          <p:nvPr/>
        </p:nvSpPr>
        <p:spPr>
          <a:xfrm>
            <a:off x="9177579" y="470038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earned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7813DA-3435-4BF4-AE9A-F5302CE99FC3}"/>
              </a:ext>
            </a:extLst>
          </p:cNvPr>
          <p:cNvSpPr txBox="1"/>
          <p:nvPr/>
        </p:nvSpPr>
        <p:spPr>
          <a:xfrm>
            <a:off x="10702031" y="4230209"/>
            <a:ext cx="838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brought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00F7F9-A18A-4EF4-8893-8070ED54D064}"/>
              </a:ext>
            </a:extLst>
          </p:cNvPr>
          <p:cNvSpPr txBox="1"/>
          <p:nvPr/>
        </p:nvSpPr>
        <p:spPr>
          <a:xfrm>
            <a:off x="6479958" y="4972671"/>
            <a:ext cx="1123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didn’t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know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ED6C96-CD07-4039-BE94-DD82383889F0}"/>
              </a:ext>
            </a:extLst>
          </p:cNvPr>
          <p:cNvSpPr txBox="1"/>
          <p:nvPr/>
        </p:nvSpPr>
        <p:spPr>
          <a:xfrm>
            <a:off x="10198962" y="3522514"/>
            <a:ext cx="96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resembled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202D74-B673-47B4-82B0-750706EC36A2}"/>
              </a:ext>
            </a:extLst>
          </p:cNvPr>
          <p:cNvSpPr txBox="1"/>
          <p:nvPr/>
        </p:nvSpPr>
        <p:spPr>
          <a:xfrm>
            <a:off x="7457242" y="3522514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wore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460B2EC-3676-4EE0-AFBB-60BD89B70B39}"/>
              </a:ext>
            </a:extLst>
          </p:cNvPr>
          <p:cNvSpPr txBox="1"/>
          <p:nvPr/>
        </p:nvSpPr>
        <p:spPr>
          <a:xfrm>
            <a:off x="2944418" y="4109011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showed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84D359-FCB6-4829-A9D6-70C2F018AC55}"/>
              </a:ext>
            </a:extLst>
          </p:cNvPr>
          <p:cNvSpPr txBox="1"/>
          <p:nvPr/>
        </p:nvSpPr>
        <p:spPr>
          <a:xfrm>
            <a:off x="2555055" y="3909142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come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785953-5BFF-4CCE-9E0A-6A3A7B2FAF76}"/>
              </a:ext>
            </a:extLst>
          </p:cNvPr>
          <p:cNvSpPr txBox="1"/>
          <p:nvPr/>
        </p:nvSpPr>
        <p:spPr>
          <a:xfrm>
            <a:off x="1131002" y="3865780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10861C-A4E5-474F-8D27-B9E5CD8E5B5A}"/>
              </a:ext>
            </a:extLst>
          </p:cNvPr>
          <p:cNvSpPr txBox="1"/>
          <p:nvPr/>
        </p:nvSpPr>
        <p:spPr>
          <a:xfrm>
            <a:off x="887533" y="367725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left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0F2A99-1333-4E66-8AAB-41EBAC9BAE37}"/>
              </a:ext>
            </a:extLst>
          </p:cNvPr>
          <p:cNvSpPr txBox="1"/>
          <p:nvPr/>
        </p:nvSpPr>
        <p:spPr>
          <a:xfrm>
            <a:off x="2990292" y="3425522"/>
            <a:ext cx="798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couldn’t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C20CBA-12CD-47A5-8765-BA52570FAD69}"/>
              </a:ext>
            </a:extLst>
          </p:cNvPr>
          <p:cNvSpPr txBox="1"/>
          <p:nvPr/>
        </p:nvSpPr>
        <p:spPr>
          <a:xfrm>
            <a:off x="1176198" y="5299884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C6E3FA-2D9D-4B86-AFB7-DC408B22E13A}"/>
              </a:ext>
            </a:extLst>
          </p:cNvPr>
          <p:cNvSpPr txBox="1"/>
          <p:nvPr/>
        </p:nvSpPr>
        <p:spPr>
          <a:xfrm>
            <a:off x="590869" y="5080643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found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77C0ED-6A4B-419F-B9BD-9B6414A94E47}"/>
              </a:ext>
            </a:extLst>
          </p:cNvPr>
          <p:cNvSpPr txBox="1"/>
          <p:nvPr/>
        </p:nvSpPr>
        <p:spPr>
          <a:xfrm>
            <a:off x="3919030" y="4628701"/>
            <a:ext cx="927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provided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85D1AD-B0C3-460B-ABAC-199418331BBB}"/>
              </a:ext>
            </a:extLst>
          </p:cNvPr>
          <p:cNvSpPr txBox="1"/>
          <p:nvPr/>
        </p:nvSpPr>
        <p:spPr>
          <a:xfrm>
            <a:off x="4101031" y="438409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>
                <a:solidFill>
                  <a:srgbClr val="FF0000"/>
                </a:solidFill>
              </a:rPr>
              <a:t>put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CB5FAE-FD02-4EF5-9015-8BAC79858D7C}"/>
              </a:ext>
            </a:extLst>
          </p:cNvPr>
          <p:cNvSpPr txBox="1"/>
          <p:nvPr/>
        </p:nvSpPr>
        <p:spPr>
          <a:xfrm>
            <a:off x="1362713" y="4320924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cut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84D272-6024-47FD-98DD-7E33E1D56B6E}"/>
              </a:ext>
            </a:extLst>
          </p:cNvPr>
          <p:cNvSpPr txBox="1"/>
          <p:nvPr/>
        </p:nvSpPr>
        <p:spPr>
          <a:xfrm>
            <a:off x="3635174" y="5741633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were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2CF249-6BCE-4241-B80E-C5D4CE10C5D0}"/>
              </a:ext>
            </a:extLst>
          </p:cNvPr>
          <p:cNvSpPr txBox="1"/>
          <p:nvPr/>
        </p:nvSpPr>
        <p:spPr>
          <a:xfrm>
            <a:off x="571635" y="576149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bought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7A305DF-CB01-4BD9-8D2F-72D30F9BEC26}"/>
              </a:ext>
            </a:extLst>
          </p:cNvPr>
          <p:cNvSpPr txBox="1"/>
          <p:nvPr/>
        </p:nvSpPr>
        <p:spPr>
          <a:xfrm>
            <a:off x="1482918" y="5516174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made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FD3CB-E432-4169-806F-B744AB24754B}"/>
              </a:ext>
            </a:extLst>
          </p:cNvPr>
          <p:cNvSpPr txBox="1"/>
          <p:nvPr/>
        </p:nvSpPr>
        <p:spPr>
          <a:xfrm>
            <a:off x="2606100" y="5292287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play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4FACC2-6894-4AA3-94E9-1C7C0BE9711B}"/>
              </a:ext>
            </a:extLst>
          </p:cNvPr>
          <p:cNvSpPr txBox="1"/>
          <p:nvPr/>
        </p:nvSpPr>
        <p:spPr>
          <a:xfrm>
            <a:off x="1951492" y="6212402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wear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42B9592-5BE8-4C11-8A57-8FDC40A68224}"/>
              </a:ext>
            </a:extLst>
          </p:cNvPr>
          <p:cNvSpPr txBox="1"/>
          <p:nvPr/>
        </p:nvSpPr>
        <p:spPr>
          <a:xfrm>
            <a:off x="1317360" y="6209433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did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7DC6C23-6E39-492B-8DA0-D847D5351991}"/>
              </a:ext>
            </a:extLst>
          </p:cNvPr>
          <p:cNvSpPr txBox="1"/>
          <p:nvPr/>
        </p:nvSpPr>
        <p:spPr>
          <a:xfrm>
            <a:off x="1105157" y="5963253"/>
            <a:ext cx="74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i="1" dirty="0" err="1">
                <a:solidFill>
                  <a:srgbClr val="FF0000"/>
                </a:solidFill>
              </a:rPr>
              <a:t>played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4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759</Words>
  <Application>Microsoft Office PowerPoint</Application>
  <PresentationFormat>Widescreen</PresentationFormat>
  <Paragraphs>146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2: Lesson 2  Above and below the stairs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48</cp:revision>
  <dcterms:created xsi:type="dcterms:W3CDTF">2021-09-01T06:25:32Z</dcterms:created>
  <dcterms:modified xsi:type="dcterms:W3CDTF">2021-10-23T18:52:48Z</dcterms:modified>
</cp:coreProperties>
</file>